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Slides/_rels/notesSlide10.xml.rels" ContentType="application/vnd.openxmlformats-package.relationships+xml"/>
  <Override PartName="/ppt/notesSlides/notesSlide10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media/image9.png" ContentType="image/png"/>
  <Override PartName="/ppt/media/image7.jpeg" ContentType="image/jpeg"/>
  <Override PartName="/ppt/media/image1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3.jpeg" ContentType="image/jpeg"/>
  <Override PartName="/ppt/media/image21.png" ContentType="image/png"/>
  <Override PartName="/ppt/media/image6.jpeg" ContentType="image/jpeg"/>
  <Override PartName="/ppt/media/image8.png" ContentType="image/png"/>
  <Override PartName="/ppt/media/image10.jpeg" ContentType="image/jpeg"/>
  <Override PartName="/ppt/media/image11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7CE28EA2-E133-4CF8-B56E-1168D667FA59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2120" cy="3770280"/>
          </a:xfrm>
          <a:prstGeom prst="rect">
            <a:avLst/>
          </a:prstGeom>
        </p:spPr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5760" cy="45241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277" name="CustomShape 3"/>
          <p:cNvSpPr/>
          <p:nvPr/>
        </p:nvSpPr>
        <p:spPr>
          <a:xfrm>
            <a:off x="4399200" y="9555480"/>
            <a:ext cx="3371040" cy="50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r">
              <a:lnSpc>
                <a:spcPct val="100000"/>
              </a:lnSpc>
            </a:pPr>
            <a:fld id="{617E652F-A0AF-4851-B942-EC50EC069ED0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0078920" cy="5668920"/>
          </a:xfrm>
          <a:prstGeom prst="rect">
            <a:avLst/>
          </a:prstGeom>
          <a:ln>
            <a:noFill/>
          </a:ln>
        </p:spPr>
      </p:pic>
      <p:grpSp>
        <p:nvGrpSpPr>
          <p:cNvPr id="39" name="Group 1"/>
          <p:cNvGrpSpPr/>
          <p:nvPr/>
        </p:nvGrpSpPr>
        <p:grpSpPr>
          <a:xfrm>
            <a:off x="-11880" y="0"/>
            <a:ext cx="9964800" cy="5668920"/>
            <a:chOff x="-11880" y="0"/>
            <a:chExt cx="9964800" cy="5668920"/>
          </a:xfrm>
        </p:grpSpPr>
        <p:grpSp>
          <p:nvGrpSpPr>
            <p:cNvPr id="40" name="Group 2"/>
            <p:cNvGrpSpPr/>
            <p:nvPr/>
          </p:nvGrpSpPr>
          <p:grpSpPr>
            <a:xfrm>
              <a:off x="-11880" y="0"/>
              <a:ext cx="1007640" cy="5668920"/>
              <a:chOff x="-11880" y="0"/>
              <a:chExt cx="1007640" cy="5668920"/>
            </a:xfrm>
          </p:grpSpPr>
          <p:sp>
            <p:nvSpPr>
              <p:cNvPr id="41" name="CustomShape 3"/>
              <p:cNvSpPr/>
              <p:nvPr/>
            </p:nvSpPr>
            <p:spPr>
              <a:xfrm>
                <a:off x="94680" y="3960"/>
                <a:ext cx="18000" cy="1801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" name="CustomShape 4"/>
              <p:cNvSpPr/>
              <p:nvPr/>
            </p:nvSpPr>
            <p:spPr>
              <a:xfrm>
                <a:off x="27720" y="1799640"/>
                <a:ext cx="15588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" name="CustomShape 5"/>
              <p:cNvSpPr/>
              <p:nvPr/>
            </p:nvSpPr>
            <p:spPr>
              <a:xfrm>
                <a:off x="23760" y="3324960"/>
                <a:ext cx="15588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" name="CustomShape 6"/>
              <p:cNvSpPr/>
              <p:nvPr/>
            </p:nvSpPr>
            <p:spPr>
              <a:xfrm>
                <a:off x="165240" y="3960"/>
                <a:ext cx="304200" cy="149580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" name="CustomShape 7"/>
              <p:cNvSpPr/>
              <p:nvPr/>
            </p:nvSpPr>
            <p:spPr>
              <a:xfrm>
                <a:off x="416160" y="1489680"/>
                <a:ext cx="15588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" name="CustomShape 8"/>
              <p:cNvSpPr/>
              <p:nvPr/>
            </p:nvSpPr>
            <p:spPr>
              <a:xfrm>
                <a:off x="236160" y="3960"/>
                <a:ext cx="304200" cy="118080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" name="CustomShape 9"/>
              <p:cNvSpPr/>
              <p:nvPr/>
            </p:nvSpPr>
            <p:spPr>
              <a:xfrm>
                <a:off x="451440" y="0"/>
                <a:ext cx="124200" cy="75312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" name="CustomShape 10"/>
              <p:cNvSpPr/>
              <p:nvPr/>
            </p:nvSpPr>
            <p:spPr>
              <a:xfrm>
                <a:off x="487080" y="1174680"/>
                <a:ext cx="15588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" name="CustomShape 11"/>
              <p:cNvSpPr/>
              <p:nvPr/>
            </p:nvSpPr>
            <p:spPr>
              <a:xfrm>
                <a:off x="487080" y="747000"/>
                <a:ext cx="15588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" name="CustomShape 12"/>
              <p:cNvSpPr/>
              <p:nvPr/>
            </p:nvSpPr>
            <p:spPr>
              <a:xfrm>
                <a:off x="530280" y="0"/>
                <a:ext cx="347400" cy="43416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" name="CustomShape 13"/>
              <p:cNvSpPr/>
              <p:nvPr/>
            </p:nvSpPr>
            <p:spPr>
              <a:xfrm>
                <a:off x="843840" y="404280"/>
                <a:ext cx="132120" cy="12024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" name="Line 14"/>
              <p:cNvSpPr/>
              <p:nvPr/>
            </p:nvSpPr>
            <p:spPr>
              <a:xfrm>
                <a:off x="-3240" y="75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" name="CustomShape 15"/>
              <p:cNvSpPr/>
              <p:nvPr/>
            </p:nvSpPr>
            <p:spPr>
              <a:xfrm>
                <a:off x="7920" y="1489680"/>
                <a:ext cx="100440" cy="10332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" name="CustomShape 16"/>
              <p:cNvSpPr/>
              <p:nvPr/>
            </p:nvSpPr>
            <p:spPr>
              <a:xfrm>
                <a:off x="-7920" y="2935080"/>
                <a:ext cx="120240" cy="39600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" name="CustomShape 17"/>
              <p:cNvSpPr/>
              <p:nvPr/>
            </p:nvSpPr>
            <p:spPr>
              <a:xfrm>
                <a:off x="106200" y="1143360"/>
                <a:ext cx="116280" cy="39204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" name="CustomShape 18"/>
              <p:cNvSpPr/>
              <p:nvPr/>
            </p:nvSpPr>
            <p:spPr>
              <a:xfrm>
                <a:off x="169200" y="1529280"/>
                <a:ext cx="92880" cy="8748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" name="CustomShape 19"/>
              <p:cNvSpPr/>
              <p:nvPr/>
            </p:nvSpPr>
            <p:spPr>
              <a:xfrm>
                <a:off x="110160" y="3855240"/>
                <a:ext cx="18000" cy="1801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" name="CustomShape 20"/>
              <p:cNvSpPr/>
              <p:nvPr/>
            </p:nvSpPr>
            <p:spPr>
              <a:xfrm>
                <a:off x="185040" y="4168800"/>
                <a:ext cx="304200" cy="148788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" name="CustomShape 21"/>
              <p:cNvSpPr/>
              <p:nvPr/>
            </p:nvSpPr>
            <p:spPr>
              <a:xfrm>
                <a:off x="43200" y="3705480"/>
                <a:ext cx="15588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" name="CustomShape 22"/>
              <p:cNvSpPr/>
              <p:nvPr/>
            </p:nvSpPr>
            <p:spPr>
              <a:xfrm>
                <a:off x="-11880" y="4653360"/>
                <a:ext cx="69120" cy="100368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" name="CustomShape 23"/>
              <p:cNvSpPr/>
              <p:nvPr/>
            </p:nvSpPr>
            <p:spPr>
              <a:xfrm>
                <a:off x="435600" y="4024440"/>
                <a:ext cx="15588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" name="CustomShape 24"/>
              <p:cNvSpPr/>
              <p:nvPr/>
            </p:nvSpPr>
            <p:spPr>
              <a:xfrm>
                <a:off x="255960" y="4483800"/>
                <a:ext cx="307800" cy="117684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" name="CustomShape 25"/>
              <p:cNvSpPr/>
              <p:nvPr/>
            </p:nvSpPr>
            <p:spPr>
              <a:xfrm>
                <a:off x="471240" y="4915800"/>
                <a:ext cx="124200" cy="75312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" name="CustomShape 26"/>
              <p:cNvSpPr/>
              <p:nvPr/>
            </p:nvSpPr>
            <p:spPr>
              <a:xfrm>
                <a:off x="506520" y="4338360"/>
                <a:ext cx="15588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" name="CustomShape 27"/>
              <p:cNvSpPr/>
              <p:nvPr/>
            </p:nvSpPr>
            <p:spPr>
              <a:xfrm>
                <a:off x="506520" y="4766040"/>
                <a:ext cx="15588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" name="CustomShape 28"/>
              <p:cNvSpPr/>
              <p:nvPr/>
            </p:nvSpPr>
            <p:spPr>
              <a:xfrm>
                <a:off x="554040" y="5234760"/>
                <a:ext cx="343440" cy="42624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" name="CustomShape 29"/>
              <p:cNvSpPr/>
              <p:nvPr/>
            </p:nvSpPr>
            <p:spPr>
              <a:xfrm>
                <a:off x="867600" y="5144040"/>
                <a:ext cx="128160" cy="12024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68" name="Group 30"/>
            <p:cNvGrpSpPr/>
            <p:nvPr/>
          </p:nvGrpSpPr>
          <p:grpSpPr>
            <a:xfrm>
              <a:off x="9396720" y="0"/>
              <a:ext cx="556200" cy="5661000"/>
              <a:chOff x="9396720" y="0"/>
              <a:chExt cx="556200" cy="5661000"/>
            </a:xfrm>
          </p:grpSpPr>
          <p:sp>
            <p:nvSpPr>
              <p:cNvPr id="69" name="CustomShape 31"/>
              <p:cNvSpPr/>
              <p:nvPr/>
            </p:nvSpPr>
            <p:spPr>
              <a:xfrm>
                <a:off x="9495360" y="0"/>
                <a:ext cx="343440" cy="42228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" name="CustomShape 32"/>
              <p:cNvSpPr/>
              <p:nvPr/>
            </p:nvSpPr>
            <p:spPr>
              <a:xfrm>
                <a:off x="9396720" y="392400"/>
                <a:ext cx="128160" cy="12420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" name="CustomShape 33"/>
              <p:cNvSpPr/>
              <p:nvPr/>
            </p:nvSpPr>
            <p:spPr>
              <a:xfrm>
                <a:off x="9617400" y="1273320"/>
                <a:ext cx="154440" cy="1558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" name="CustomShape 34"/>
              <p:cNvSpPr/>
              <p:nvPr/>
            </p:nvSpPr>
            <p:spPr>
              <a:xfrm>
                <a:off x="9534600" y="4708440"/>
                <a:ext cx="244800" cy="95256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" name="CustomShape 35"/>
              <p:cNvSpPr/>
              <p:nvPr/>
            </p:nvSpPr>
            <p:spPr>
              <a:xfrm>
                <a:off x="9734040" y="4590360"/>
                <a:ext cx="128160" cy="12672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" name="CustomShape 36"/>
              <p:cNvSpPr/>
              <p:nvPr/>
            </p:nvSpPr>
            <p:spPr>
              <a:xfrm>
                <a:off x="9682920" y="3960"/>
                <a:ext cx="250200" cy="127548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" name="CustomShape 37"/>
              <p:cNvSpPr/>
              <p:nvPr/>
            </p:nvSpPr>
            <p:spPr>
              <a:xfrm>
                <a:off x="9621360" y="4024440"/>
                <a:ext cx="15444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" name="CustomShape 38"/>
              <p:cNvSpPr/>
              <p:nvPr/>
            </p:nvSpPr>
            <p:spPr>
              <a:xfrm>
                <a:off x="9459720" y="4172760"/>
                <a:ext cx="252720" cy="148788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" name="CustomShape 39"/>
              <p:cNvSpPr/>
              <p:nvPr/>
            </p:nvSpPr>
            <p:spPr>
              <a:xfrm>
                <a:off x="9797040" y="5305680"/>
                <a:ext cx="15588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" name="CustomShape 40"/>
              <p:cNvSpPr/>
              <p:nvPr/>
            </p:nvSpPr>
            <p:spPr>
              <a:xfrm>
                <a:off x="9871920" y="5454000"/>
                <a:ext cx="18000" cy="207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79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0" y="0"/>
            <a:ext cx="10077480" cy="429588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2"/>
          <p:cNvSpPr/>
          <p:nvPr/>
        </p:nvSpPr>
        <p:spPr>
          <a:xfrm>
            <a:off x="199800" y="4251960"/>
            <a:ext cx="3274920" cy="162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(Team Leader)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4735440" y="4389120"/>
            <a:ext cx="2944800" cy="146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3731040" y="3443760"/>
            <a:ext cx="659988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5" name="Picture 2" descr=""/>
          <p:cNvPicPr/>
          <p:nvPr/>
        </p:nvPicPr>
        <p:blipFill>
          <a:blip r:embed="rId2"/>
          <a:stretch/>
        </p:blipFill>
        <p:spPr>
          <a:xfrm>
            <a:off x="7861680" y="4586040"/>
            <a:ext cx="1990440" cy="955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91440" y="270720"/>
            <a:ext cx="9041040" cy="122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Pre-processing text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21" name="Group 2"/>
          <p:cNvGrpSpPr/>
          <p:nvPr/>
        </p:nvGrpSpPr>
        <p:grpSpPr>
          <a:xfrm>
            <a:off x="640080" y="2011680"/>
            <a:ext cx="8319600" cy="3018240"/>
            <a:chOff x="640080" y="2011680"/>
            <a:chExt cx="8319600" cy="3018240"/>
          </a:xfrm>
        </p:grpSpPr>
        <p:sp>
          <p:nvSpPr>
            <p:cNvPr id="222" name="CustomShape 3"/>
            <p:cNvSpPr/>
            <p:nvPr/>
          </p:nvSpPr>
          <p:spPr>
            <a:xfrm>
              <a:off x="640080" y="2011680"/>
              <a:ext cx="6655320" cy="66276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Stemming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268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3" name="CustomShape 4"/>
            <p:cNvSpPr/>
            <p:nvPr/>
          </p:nvSpPr>
          <p:spPr>
            <a:xfrm>
              <a:off x="1197360" y="2796840"/>
              <a:ext cx="6655680" cy="66276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Lemitization</a:t>
              </a:r>
              <a:endParaRPr b="0" lang="en-US" sz="1700" spc="-1" strike="noStrike">
                <a:latin typeface="Arial"/>
              </a:endParaRPr>
            </a:p>
            <a:p>
              <a:pPr lvl="1" marL="114480" indent="-11268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4" name="CustomShape 5"/>
            <p:cNvSpPr/>
            <p:nvPr/>
          </p:nvSpPr>
          <p:spPr>
            <a:xfrm>
              <a:off x="1746360" y="3582000"/>
              <a:ext cx="6655680" cy="66276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Auto Correct</a:t>
              </a:r>
              <a:endParaRPr b="0" lang="en-US" sz="1700" spc="-1" strike="noStrike">
                <a:latin typeface="Arial"/>
              </a:endParaRPr>
            </a:p>
            <a:p>
              <a:pPr lvl="1" marL="114480" indent="-11268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great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5" name="CustomShape 6"/>
            <p:cNvSpPr/>
            <p:nvPr/>
          </p:nvSpPr>
          <p:spPr>
            <a:xfrm>
              <a:off x="2304360" y="4367160"/>
              <a:ext cx="6655320" cy="66276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Remove Encoding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268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test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6" name="CustomShape 7"/>
            <p:cNvSpPr/>
            <p:nvPr/>
          </p:nvSpPr>
          <p:spPr>
            <a:xfrm>
              <a:off x="6871680" y="2520360"/>
              <a:ext cx="423360" cy="42984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7" name="CustomShape 8"/>
            <p:cNvSpPr/>
            <p:nvPr/>
          </p:nvSpPr>
          <p:spPr>
            <a:xfrm>
              <a:off x="7429320" y="3305520"/>
              <a:ext cx="423720" cy="42984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8" name="CustomShape 9"/>
            <p:cNvSpPr/>
            <p:nvPr/>
          </p:nvSpPr>
          <p:spPr>
            <a:xfrm>
              <a:off x="7978320" y="4090680"/>
              <a:ext cx="423720" cy="42984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</p:grpSp>
      <p:grpSp>
        <p:nvGrpSpPr>
          <p:cNvPr id="229" name="Group 10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30" name="CustomShape 11"/>
          <p:cNvSpPr/>
          <p:nvPr/>
        </p:nvSpPr>
        <p:spPr>
          <a:xfrm>
            <a:off x="1611000" y="1371600"/>
            <a:ext cx="5245560" cy="39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1" name="Picture 23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  <p:sp>
        <p:nvSpPr>
          <p:cNvPr id="232" name="CustomShape 12"/>
          <p:cNvSpPr/>
          <p:nvPr/>
        </p:nvSpPr>
        <p:spPr>
          <a:xfrm>
            <a:off x="2286000" y="1371600"/>
            <a:ext cx="322668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This is a grea test \n message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57200" y="91440"/>
            <a:ext cx="8188560" cy="122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Feature extraction 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34" name="Group 2"/>
          <p:cNvGrpSpPr/>
          <p:nvPr/>
        </p:nvGrpSpPr>
        <p:grpSpPr>
          <a:xfrm>
            <a:off x="674640" y="1734480"/>
            <a:ext cx="2615760" cy="2911680"/>
            <a:chOff x="674640" y="1734480"/>
            <a:chExt cx="2615760" cy="2911680"/>
          </a:xfrm>
        </p:grpSpPr>
        <p:sp>
          <p:nvSpPr>
            <p:cNvPr id="235" name="CustomShape 3"/>
            <p:cNvSpPr/>
            <p:nvPr/>
          </p:nvSpPr>
          <p:spPr>
            <a:xfrm>
              <a:off x="1791000" y="2844720"/>
              <a:ext cx="121320" cy="506520"/>
            </a:xfrm>
            <a:custGeom>
              <a:avLst/>
              <a:gdLst/>
              <a:ahLst/>
              <a:rect l="l" t="t" r="r" b="b"/>
              <a:pathLst>
                <a:path w="0" h="508469">
                  <a:moveTo>
                    <a:pt x="45720" y="0"/>
                  </a:moveTo>
                  <a:lnTo>
                    <a:pt x="45720" y="508469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6" name="CustomShape 4"/>
            <p:cNvSpPr/>
            <p:nvPr/>
          </p:nvSpPr>
          <p:spPr>
            <a:xfrm>
              <a:off x="674640" y="1734480"/>
              <a:ext cx="2353680" cy="11084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7" name="CustomShape 5"/>
            <p:cNvSpPr/>
            <p:nvPr/>
          </p:nvSpPr>
          <p:spPr>
            <a:xfrm>
              <a:off x="936720" y="1919160"/>
              <a:ext cx="2353680" cy="110844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Sentiment Features</a:t>
              </a:r>
              <a:endParaRPr b="0" lang="en-US" sz="3000" spc="-1" strike="noStrike">
                <a:latin typeface="Arial"/>
              </a:endParaRPr>
            </a:p>
          </p:txBody>
        </p:sp>
        <p:sp>
          <p:nvSpPr>
            <p:cNvPr id="238" name="CustomShape 6"/>
            <p:cNvSpPr/>
            <p:nvPr/>
          </p:nvSpPr>
          <p:spPr>
            <a:xfrm>
              <a:off x="674640" y="3353400"/>
              <a:ext cx="2353680" cy="11084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9" name="CustomShape 7"/>
            <p:cNvSpPr/>
            <p:nvPr/>
          </p:nvSpPr>
          <p:spPr>
            <a:xfrm>
              <a:off x="936720" y="3537720"/>
              <a:ext cx="2353680" cy="110844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TF-IDF</a:t>
              </a:r>
              <a:endParaRPr b="0" lang="en-US" sz="3000" spc="-1" strike="noStrike">
                <a:latin typeface="Arial"/>
              </a:endParaRPr>
            </a:p>
          </p:txBody>
        </p:sp>
      </p:grpSp>
      <p:grpSp>
        <p:nvGrpSpPr>
          <p:cNvPr id="240" name="Group 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grpSp>
        <p:nvGrpSpPr>
          <p:cNvPr id="241" name="Group 9"/>
          <p:cNvGrpSpPr/>
          <p:nvPr/>
        </p:nvGrpSpPr>
        <p:grpSpPr>
          <a:xfrm>
            <a:off x="4344840" y="1635120"/>
            <a:ext cx="5072040" cy="2985120"/>
            <a:chOff x="4344840" y="1635120"/>
            <a:chExt cx="5072040" cy="2985120"/>
          </a:xfrm>
        </p:grpSpPr>
        <p:sp>
          <p:nvSpPr>
            <p:cNvPr id="242" name="CustomShape 10"/>
            <p:cNvSpPr/>
            <p:nvPr/>
          </p:nvSpPr>
          <p:spPr>
            <a:xfrm>
              <a:off x="6761160" y="2773080"/>
              <a:ext cx="1326960" cy="519480"/>
            </a:xfrm>
            <a:custGeom>
              <a:avLst/>
              <a:gdLst/>
              <a:ahLst/>
              <a:rect l="l" t="t" r="r" b="b"/>
              <a:pathLst>
                <a:path w="1095379" h="521301">
                  <a:moveTo>
                    <a:pt x="0" y="0"/>
                  </a:moveTo>
                  <a:lnTo>
                    <a:pt x="0" y="355251"/>
                  </a:lnTo>
                  <a:lnTo>
                    <a:pt x="1095379" y="355251"/>
                  </a:lnTo>
                  <a:lnTo>
                    <a:pt x="1095379" y="521301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3" name="CustomShape 11"/>
            <p:cNvSpPr/>
            <p:nvPr/>
          </p:nvSpPr>
          <p:spPr>
            <a:xfrm>
              <a:off x="5432040" y="2773080"/>
              <a:ext cx="1326960" cy="519480"/>
            </a:xfrm>
            <a:custGeom>
              <a:avLst/>
              <a:gdLst/>
              <a:ahLst/>
              <a:rect l="l" t="t" r="r" b="b"/>
              <a:pathLst>
                <a:path w="1095379" h="521301">
                  <a:moveTo>
                    <a:pt x="1095379" y="0"/>
                  </a:moveTo>
                  <a:lnTo>
                    <a:pt x="1095379" y="355251"/>
                  </a:lnTo>
                  <a:lnTo>
                    <a:pt x="0" y="355251"/>
                  </a:lnTo>
                  <a:lnTo>
                    <a:pt x="0" y="521301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4" name="CustomShape 12"/>
            <p:cNvSpPr/>
            <p:nvPr/>
          </p:nvSpPr>
          <p:spPr>
            <a:xfrm>
              <a:off x="5673600" y="1635120"/>
              <a:ext cx="2172600" cy="113652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5" name="CustomShape 13"/>
            <p:cNvSpPr/>
            <p:nvPr/>
          </p:nvSpPr>
          <p:spPr>
            <a:xfrm>
              <a:off x="5915520" y="1824120"/>
              <a:ext cx="2172600" cy="11365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Semantic Features</a:t>
              </a:r>
              <a:endParaRPr b="0" lang="en-US" sz="2700" spc="-1" strike="noStrike">
                <a:latin typeface="Arial"/>
              </a:endParaRPr>
            </a:p>
          </p:txBody>
        </p:sp>
        <p:sp>
          <p:nvSpPr>
            <p:cNvPr id="246" name="CustomShape 14"/>
            <p:cNvSpPr/>
            <p:nvPr/>
          </p:nvSpPr>
          <p:spPr>
            <a:xfrm>
              <a:off x="4344840" y="3294360"/>
              <a:ext cx="2172960" cy="113652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7" name="CustomShape 15"/>
            <p:cNvSpPr/>
            <p:nvPr/>
          </p:nvSpPr>
          <p:spPr>
            <a:xfrm>
              <a:off x="4586400" y="3483720"/>
              <a:ext cx="2172600" cy="11365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N-Grams</a:t>
              </a:r>
              <a:endParaRPr b="0" lang="en-US" sz="2700" spc="-1" strike="noStrike">
                <a:latin typeface="Arial"/>
              </a:endParaRPr>
            </a:p>
          </p:txBody>
        </p:sp>
        <p:sp>
          <p:nvSpPr>
            <p:cNvPr id="248" name="CustomShape 16"/>
            <p:cNvSpPr/>
            <p:nvPr/>
          </p:nvSpPr>
          <p:spPr>
            <a:xfrm>
              <a:off x="7002720" y="3294360"/>
              <a:ext cx="2172600" cy="113652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9" name="CustomShape 17"/>
            <p:cNvSpPr/>
            <p:nvPr/>
          </p:nvSpPr>
          <p:spPr>
            <a:xfrm>
              <a:off x="7243920" y="3483720"/>
              <a:ext cx="2172960" cy="11365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Contextual Analysis</a:t>
              </a:r>
              <a:endParaRPr b="0" lang="en-US" sz="2700" spc="-1" strike="noStrike">
                <a:latin typeface="Arial"/>
              </a:endParaRPr>
            </a:p>
          </p:txBody>
        </p:sp>
      </p:grpSp>
      <p:grpSp>
        <p:nvGrpSpPr>
          <p:cNvPr id="250" name="Group 1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pic>
        <p:nvPicPr>
          <p:cNvPr id="251" name="Picture 26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496800" y="240840"/>
            <a:ext cx="5628240" cy="122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Processing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53" name="Group 2"/>
          <p:cNvGrpSpPr/>
          <p:nvPr/>
        </p:nvGrpSpPr>
        <p:grpSpPr>
          <a:xfrm>
            <a:off x="1463040" y="1463040"/>
            <a:ext cx="7130880" cy="2925720"/>
            <a:chOff x="1463040" y="1463040"/>
            <a:chExt cx="7130880" cy="2925720"/>
          </a:xfrm>
        </p:grpSpPr>
        <p:sp>
          <p:nvSpPr>
            <p:cNvPr id="254" name="CustomShape 3"/>
            <p:cNvSpPr/>
            <p:nvPr/>
          </p:nvSpPr>
          <p:spPr>
            <a:xfrm>
              <a:off x="5029560" y="2673000"/>
              <a:ext cx="1950480" cy="50616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0" y="0"/>
                  </a:moveTo>
                  <a:lnTo>
                    <a:pt x="0" y="254053"/>
                  </a:lnTo>
                  <a:lnTo>
                    <a:pt x="1463833" y="254053"/>
                  </a:lnTo>
                  <a:lnTo>
                    <a:pt x="1463833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5" name="CustomShape 4"/>
            <p:cNvSpPr/>
            <p:nvPr/>
          </p:nvSpPr>
          <p:spPr>
            <a:xfrm>
              <a:off x="3076920" y="2673000"/>
              <a:ext cx="1950480" cy="50616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1463833" y="0"/>
                  </a:moveTo>
                  <a:lnTo>
                    <a:pt x="1463833" y="254053"/>
                  </a:lnTo>
                  <a:lnTo>
                    <a:pt x="0" y="254053"/>
                  </a:lnTo>
                  <a:lnTo>
                    <a:pt x="0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6" name="CustomShape 5"/>
            <p:cNvSpPr/>
            <p:nvPr/>
          </p:nvSpPr>
          <p:spPr>
            <a:xfrm>
              <a:off x="3415320" y="1463040"/>
              <a:ext cx="3225960" cy="120780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Classifiers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57" name="CustomShape 6"/>
            <p:cNvSpPr/>
            <p:nvPr/>
          </p:nvSpPr>
          <p:spPr>
            <a:xfrm>
              <a:off x="1463040" y="3180960"/>
              <a:ext cx="3225600" cy="120780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SVM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58" name="CustomShape 7"/>
            <p:cNvSpPr/>
            <p:nvPr/>
          </p:nvSpPr>
          <p:spPr>
            <a:xfrm>
              <a:off x="5368320" y="3180960"/>
              <a:ext cx="3225600" cy="120780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Random Forest</a:t>
              </a:r>
              <a:endParaRPr b="0" lang="en-US" sz="4600" spc="-1" strike="noStrike">
                <a:latin typeface="Arial"/>
              </a:endParaRPr>
            </a:p>
          </p:txBody>
        </p:sp>
      </p:grpSp>
      <p:grpSp>
        <p:nvGrpSpPr>
          <p:cNvPr id="259" name="Group 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60" name="CustomShape 9"/>
          <p:cNvSpPr/>
          <p:nvPr/>
        </p:nvSpPr>
        <p:spPr>
          <a:xfrm>
            <a:off x="365760" y="4847400"/>
            <a:ext cx="6976800" cy="3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Tw Cen MT"/>
                <a:ea typeface="DejaVu Sans"/>
              </a:rPr>
              <a:t>According to the Accuracy , embed Deep Learning Methods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61" name="Picture 27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  <p:pic>
        <p:nvPicPr>
          <p:cNvPr id="262" name="Picture 276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4327200" y="182880"/>
            <a:ext cx="1340640" cy="118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Demo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64" name="Picture 278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503640" y="225720"/>
            <a:ext cx="906876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66" name="Picture 28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163440" y="91440"/>
            <a:ext cx="9752040" cy="535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ed1c24"/>
                </a:solidFill>
                <a:latin typeface="Arial"/>
                <a:ea typeface="DejaVu Sans"/>
              </a:rPr>
              <a:t>Related Paper 1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Multi-Criteria Evaluation Systems (MCES): *made by 12 experts*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Four-point scale ‘Unlikely’, ‘Less likely’, ‘Likely’ and ‘Very likely’ corresponding to values 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0.125, 0.375, 0.625 and 0.875 respectively. The 'I don't know' option was also available.</a:t>
            </a:r>
            <a:br/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importance was indicated on a four-point scale of 1: not informative, 2: partially informative, 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3: informative and 4: very informative.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ratio of capital letters in a comment.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number of emoticons.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occurrence of a second person pronoun followed by a profane word in profanity.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term frequency–inverse document frequency (Tf-Idf).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H1: Using the outcome of the MCES as an extra feature for training the machine learning models.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Results, features’ categories and profanity – misspelling 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H2: Using the results of the machine learning model as a new criterion for the expert system by assigning equal weights.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(Decision Tree bad, SVM better, Naïve Bayes best)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68" name="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182880" y="267480"/>
            <a:ext cx="795420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(Machine Learning Approach for Detection of Cyber-Aggressive Comments by Peers on Social Media Network)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84600" y="1313280"/>
            <a:ext cx="10063080" cy="497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N-grams?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N-grams are a group of continuous sequence of n-items from a given text. These are used for dividing text and words into n chunks known as N-grams. Example: “You are funny” its unigram will be “you”,”are”,”funny”.They used 2, 3, 4 and 5 N-grams for the building feature vector.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TF-IDF Score?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TF-IDF stands for "Term Frequency, Inverse Document Frequency". It is a way to evaluate the importance of words in a document based on how frequently they appear across various documents. The score signifies the importance of that term in relation to the original training data.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Logistic Regression?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This algorithms provides probabilistic approach to data. The outcome are probabilities modeled as a function of predicted variables, using a logistic function given below. Also it’s a binary classifier. p=1/(1+e-)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71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182880" y="450360"/>
            <a:ext cx="777132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(A Pattern-Based Approach for Sarcasm Detection on Twitter)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66320" y="1095480"/>
            <a:ext cx="9988200" cy="486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F1 score?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F1=2*(precision*recall/precision+recall)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Accuracy?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overall correctness of classification.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Precision?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fraction of retrieved objects(eg: sarcastic tweets) that are relevant.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Rec</a:t>
            </a:r>
            <a:r>
              <a:rPr b="1" lang="en-US" sz="2200" spc="-1" strike="noStrike">
                <a:solidFill>
                  <a:srgbClr val="000000"/>
                </a:solidFill>
                <a:latin typeface="Arial"/>
                <a:ea typeface="Microsoft YaHei"/>
              </a:rPr>
              <a:t>all?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fraction of relevant objects that are retrieved.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Tools used in NLP: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Apache OpenNLP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Gate Twitter part- of-speech tagger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74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1760" cy="146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503640" y="225720"/>
            <a:ext cx="906876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6d6f"/>
                </a:solidFill>
                <a:latin typeface="Arial"/>
                <a:ea typeface="DejaVu Sans"/>
              </a:rPr>
              <a:t>Agenda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439200" y="1376280"/>
            <a:ext cx="9068760" cy="328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112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3200" spc="-1" strike="noStrike">
              <a:latin typeface="Arial"/>
            </a:endParaRPr>
          </a:p>
          <a:p>
            <a:pPr marL="432000" indent="-32112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Related work</a:t>
            </a:r>
            <a:endParaRPr b="0" lang="en-US" sz="3200" spc="-1" strike="noStrike">
              <a:latin typeface="Arial"/>
            </a:endParaRPr>
          </a:p>
          <a:p>
            <a:pPr marL="432000" indent="-32112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Problem Statement</a:t>
            </a:r>
            <a:endParaRPr b="0" lang="en-US" sz="3200" spc="-1" strike="noStrike">
              <a:latin typeface="Arial"/>
            </a:endParaRPr>
          </a:p>
          <a:p>
            <a:pPr marL="432000" indent="-32112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System overview</a:t>
            </a:r>
            <a:endParaRPr b="0" lang="en-US" sz="3200" spc="-1" strike="noStrike">
              <a:latin typeface="Arial"/>
            </a:endParaRPr>
          </a:p>
          <a:p>
            <a:pPr marL="432000" indent="-32112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Project Deliverables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68" name="Picture 170" descr=""/>
          <p:cNvPicPr/>
          <p:nvPr/>
        </p:nvPicPr>
        <p:blipFill>
          <a:blip r:embed="rId1"/>
          <a:stretch/>
        </p:blipFill>
        <p:spPr>
          <a:xfrm>
            <a:off x="813816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3640" y="225720"/>
            <a:ext cx="906876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0440" y="1166760"/>
            <a:ext cx="7851960" cy="66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5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Use superior strength or influence to intimidate someone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71" name="Picture 1" descr=""/>
          <p:cNvPicPr/>
          <p:nvPr/>
        </p:nvPicPr>
        <p:blipFill>
          <a:blip r:embed="rId1"/>
          <a:stretch/>
        </p:blipFill>
        <p:spPr>
          <a:xfrm>
            <a:off x="4958280" y="2103120"/>
            <a:ext cx="2553480" cy="1458000"/>
          </a:xfrm>
          <a:prstGeom prst="rect">
            <a:avLst/>
          </a:prstGeom>
          <a:ln>
            <a:noFill/>
          </a:ln>
        </p:spPr>
      </p:pic>
      <p:pic>
        <p:nvPicPr>
          <p:cNvPr id="172" name="Picture 3" descr=""/>
          <p:cNvPicPr/>
          <p:nvPr/>
        </p:nvPicPr>
        <p:blipFill>
          <a:blip r:embed="rId2"/>
          <a:stretch/>
        </p:blipFill>
        <p:spPr>
          <a:xfrm>
            <a:off x="2657160" y="3786480"/>
            <a:ext cx="2553480" cy="1698480"/>
          </a:xfrm>
          <a:prstGeom prst="rect">
            <a:avLst/>
          </a:prstGeom>
          <a:ln>
            <a:noFill/>
          </a:ln>
        </p:spPr>
      </p:pic>
      <p:pic>
        <p:nvPicPr>
          <p:cNvPr id="173" name="Picture 4" descr=""/>
          <p:cNvPicPr/>
          <p:nvPr/>
        </p:nvPicPr>
        <p:blipFill>
          <a:blip r:embed="rId3"/>
          <a:stretch/>
        </p:blipFill>
        <p:spPr>
          <a:xfrm>
            <a:off x="809280" y="2130480"/>
            <a:ext cx="2315520" cy="1653120"/>
          </a:xfrm>
          <a:prstGeom prst="rect">
            <a:avLst/>
          </a:prstGeom>
          <a:ln>
            <a:noFill/>
          </a:ln>
        </p:spPr>
      </p:pic>
      <p:pic>
        <p:nvPicPr>
          <p:cNvPr id="174" name="Picture 176" descr=""/>
          <p:cNvPicPr/>
          <p:nvPr/>
        </p:nvPicPr>
        <p:blipFill>
          <a:blip r:embed="rId4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274320" y="1113120"/>
            <a:ext cx="7680960" cy="318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Cyberbullying has been manifesting our youth for quite sometime, due to them being involved in one form of social media communication or another.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Sarcasm which the use of irony to mock or </a:t>
            </a:r>
            <a:endParaRPr b="0" lang="en-US" sz="2800" spc="-1" strike="noStrike"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convey contempt.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More than 1 in 3 young people have experienced</a:t>
            </a:r>
            <a:endParaRPr b="0" lang="en-US" sz="2800" spc="-1" strike="noStrike"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cyber threats online.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Over 25 percent of adolescents and teens have been </a:t>
            </a:r>
            <a:endParaRPr b="0" lang="en-US" sz="2800" spc="-1" strike="noStrike"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bullied repeatedly through their cell phones or the Internet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pic>
        <p:nvPicPr>
          <p:cNvPr id="176" name="Picture 3" descr=""/>
          <p:cNvPicPr/>
          <p:nvPr/>
        </p:nvPicPr>
        <p:blipFill>
          <a:blip r:embed="rId1"/>
          <a:stretch/>
        </p:blipFill>
        <p:spPr>
          <a:xfrm>
            <a:off x="7250040" y="1792080"/>
            <a:ext cx="2829240" cy="1590120"/>
          </a:xfrm>
          <a:prstGeom prst="rect">
            <a:avLst/>
          </a:prstGeom>
          <a:ln>
            <a:noFill/>
          </a:ln>
        </p:spPr>
      </p:pic>
      <p:pic>
        <p:nvPicPr>
          <p:cNvPr id="177" name="Picture 2" descr=""/>
          <p:cNvPicPr/>
          <p:nvPr/>
        </p:nvPicPr>
        <p:blipFill>
          <a:blip r:embed="rId2"/>
          <a:stretch/>
        </p:blipFill>
        <p:spPr>
          <a:xfrm>
            <a:off x="7372440" y="3383280"/>
            <a:ext cx="2706840" cy="228636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439560" y="0"/>
            <a:ext cx="906876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 Cont.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48440" y="5020920"/>
            <a:ext cx="5834880" cy="51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National Crime Prevention Council, “Cyberbullying”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i-SAFE Inc., “Cyber Bullying: Statistics and Tips”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Richard Webster, Harford County Examiner, “From cyber bullying to sexting: What on your kids’ cell?”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80" name="Picture 176" descr=""/>
          <p:cNvPicPr/>
          <p:nvPr/>
        </p:nvPicPr>
        <p:blipFill>
          <a:blip r:embed="rId3"/>
          <a:stretch/>
        </p:blipFill>
        <p:spPr>
          <a:xfrm>
            <a:off x="813888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-274320" y="274320"/>
            <a:ext cx="9876600" cy="456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2"/>
          <p:cNvSpPr/>
          <p:nvPr/>
        </p:nvSpPr>
        <p:spPr>
          <a:xfrm>
            <a:off x="457200" y="816120"/>
            <a:ext cx="95083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Experts and Machines Against Bullies:  A Hybrid Approach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to Detect Cyberbullies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3" name="CustomShape 3"/>
          <p:cNvSpPr/>
          <p:nvPr/>
        </p:nvSpPr>
        <p:spPr>
          <a:xfrm>
            <a:off x="458280" y="1737360"/>
            <a:ext cx="23749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458280" y="3017520"/>
            <a:ext cx="23749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5" name="CustomShape 5"/>
          <p:cNvSpPr/>
          <p:nvPr/>
        </p:nvSpPr>
        <p:spPr>
          <a:xfrm>
            <a:off x="548640" y="4389120"/>
            <a:ext cx="2374920" cy="37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6" name="CustomShape 6"/>
          <p:cNvSpPr/>
          <p:nvPr/>
        </p:nvSpPr>
        <p:spPr>
          <a:xfrm>
            <a:off x="640800" y="3531960"/>
            <a:ext cx="923328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used three machine learning methods: a Naive Bayes classiﬁer, a classiﬁer based on decision trees and Support Vector Machines (SVM) with a linear kernel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CustomShape 7"/>
          <p:cNvSpPr/>
          <p:nvPr/>
        </p:nvSpPr>
        <p:spPr>
          <a:xfrm>
            <a:off x="641160" y="4836240"/>
            <a:ext cx="822708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 discrimination capacity of the MCES was 0.72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CustomShape 8"/>
          <p:cNvSpPr/>
          <p:nvPr/>
        </p:nvSpPr>
        <p:spPr>
          <a:xfrm>
            <a:off x="548640" y="2251080"/>
            <a:ext cx="950508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focused on the detection of bully users in online social networks and the efficiency of both expert systems and machine learning models for identifying the potential bully users.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9" name="CustomShape 9"/>
          <p:cNvSpPr/>
          <p:nvPr/>
        </p:nvSpPr>
        <p:spPr>
          <a:xfrm>
            <a:off x="640080" y="-122040"/>
            <a:ext cx="906876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90" name="Picture 191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529560" y="0"/>
            <a:ext cx="9069120" cy="94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113760" y="1021680"/>
            <a:ext cx="9876960" cy="456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3"/>
          <p:cNvSpPr/>
          <p:nvPr/>
        </p:nvSpPr>
        <p:spPr>
          <a:xfrm>
            <a:off x="457200" y="731520"/>
            <a:ext cx="95086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Machine Learning Approach for Detection of Cyber-Aggressive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Comments by Peers on Social Media Network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366840" y="1554480"/>
            <a:ext cx="23752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5" name="CustomShape 5"/>
          <p:cNvSpPr/>
          <p:nvPr/>
        </p:nvSpPr>
        <p:spPr>
          <a:xfrm>
            <a:off x="366840" y="2743200"/>
            <a:ext cx="23752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6" name="CustomShape 6"/>
          <p:cNvSpPr/>
          <p:nvPr/>
        </p:nvSpPr>
        <p:spPr>
          <a:xfrm>
            <a:off x="457200" y="4297680"/>
            <a:ext cx="246672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7" name="CustomShape 7"/>
          <p:cNvSpPr/>
          <p:nvPr/>
        </p:nvSpPr>
        <p:spPr>
          <a:xfrm>
            <a:off x="731520" y="1977480"/>
            <a:ext cx="822744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are trying to binary classify comments as bullying or non-bullying.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CustomShape 8"/>
          <p:cNvSpPr/>
          <p:nvPr/>
        </p:nvSpPr>
        <p:spPr>
          <a:xfrm>
            <a:off x="731520" y="3200400"/>
            <a:ext cx="914292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Pre-Processing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Normalization like: removing unwanted strings and correcting words.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Features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N-gram , TF-IDF , occurrence of pronouns , Skip-gram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Support Vector Machine (SVM) , Logistic Regression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9" name="CustomShape 9"/>
          <p:cNvSpPr/>
          <p:nvPr/>
        </p:nvSpPr>
        <p:spPr>
          <a:xfrm>
            <a:off x="914400" y="4754880"/>
            <a:ext cx="822744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70.0% using SVM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64.0% using logistic regression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  <p:sp>
        <p:nvSpPr>
          <p:cNvPr id="201" name="CustomShape 10"/>
          <p:cNvSpPr/>
          <p:nvPr/>
        </p:nvSpPr>
        <p:spPr>
          <a:xfrm>
            <a:off x="6949440" y="5336280"/>
            <a:ext cx="5835240" cy="51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Vikas S Chavan and Shylaja S S</a:t>
            </a:r>
            <a:endParaRPr b="0" lang="en-US" sz="11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29560" y="0"/>
            <a:ext cx="9069120" cy="94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13760" y="1021680"/>
            <a:ext cx="9876960" cy="456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3"/>
          <p:cNvSpPr/>
          <p:nvPr/>
        </p:nvSpPr>
        <p:spPr>
          <a:xfrm>
            <a:off x="457200" y="907560"/>
            <a:ext cx="95086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 Pattern-Based Approach for Sarcasm Detection on Twitter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5" name="CustomShape 4"/>
          <p:cNvSpPr/>
          <p:nvPr/>
        </p:nvSpPr>
        <p:spPr>
          <a:xfrm>
            <a:off x="366840" y="1554480"/>
            <a:ext cx="23752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6" name="CustomShape 5"/>
          <p:cNvSpPr/>
          <p:nvPr/>
        </p:nvSpPr>
        <p:spPr>
          <a:xfrm>
            <a:off x="366840" y="2743200"/>
            <a:ext cx="237528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7" name="CustomShape 6"/>
          <p:cNvSpPr/>
          <p:nvPr/>
        </p:nvSpPr>
        <p:spPr>
          <a:xfrm>
            <a:off x="458280" y="4199400"/>
            <a:ext cx="2466720" cy="37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Results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8" name="CustomShape 7"/>
          <p:cNvSpPr/>
          <p:nvPr/>
        </p:nvSpPr>
        <p:spPr>
          <a:xfrm>
            <a:off x="731520" y="1977480"/>
            <a:ext cx="822744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It’s hard for humans to detect sarcasm. Therefore, recognizing sarcastic statements can be very useful to improve automatic sentiment analysis of data.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9" name="CustomShape 8"/>
          <p:cNvSpPr/>
          <p:nvPr/>
        </p:nvSpPr>
        <p:spPr>
          <a:xfrm>
            <a:off x="824040" y="3166200"/>
            <a:ext cx="895896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proposed efficient way to detect  sarcastic tweets to improve sentiment analysis.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NLP like: tokenisation, lemmatization, etc.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SVM for classification.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CustomShape 9"/>
          <p:cNvSpPr/>
          <p:nvPr/>
        </p:nvSpPr>
        <p:spPr>
          <a:xfrm>
            <a:off x="1005840" y="4726440"/>
            <a:ext cx="822744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Accuracy 83.1%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Precision 91.1%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11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760" cy="1461960"/>
          </a:xfrm>
          <a:prstGeom prst="rect">
            <a:avLst/>
          </a:prstGeom>
          <a:ln>
            <a:noFill/>
          </a:ln>
        </p:spPr>
      </p:pic>
      <p:sp>
        <p:nvSpPr>
          <p:cNvPr id="212" name="CustomShape 10"/>
          <p:cNvSpPr/>
          <p:nvPr/>
        </p:nvSpPr>
        <p:spPr>
          <a:xfrm>
            <a:off x="6416640" y="5245200"/>
            <a:ext cx="5835240" cy="51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MONDHER BOUAZIZI AND TOMOAKI OTSUKI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349560" y="182880"/>
            <a:ext cx="906876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Problem Statement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91080" y="1828440"/>
            <a:ext cx="9964080" cy="338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3"/>
          <p:cNvSpPr/>
          <p:nvPr/>
        </p:nvSpPr>
        <p:spPr>
          <a:xfrm>
            <a:off x="640080" y="2088720"/>
            <a:ext cx="9235440" cy="367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Data in the internet nowadays are too huge to be monitored manually by humans to detect cyberbullying.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previous cyberbullying detection frameworks there has been a problem in detecting </a:t>
            </a:r>
            <a:r>
              <a:rPr b="0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false positive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cyberbullied cases. </a:t>
            </a:r>
            <a:endParaRPr b="0" lang="en-US" sz="18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b="0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 accuracy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in these papers is not high enough and could be improved.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Sarcasm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which is type of cyberbulling is not detected in these papers.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16" name="Picture 21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82880" y="182880"/>
            <a:ext cx="7313760" cy="122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Overview diagram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18" name="Picture 109" descr=""/>
          <p:cNvPicPr/>
          <p:nvPr/>
        </p:nvPicPr>
        <p:blipFill>
          <a:blip r:embed="rId1"/>
          <a:stretch/>
        </p:blipFill>
        <p:spPr>
          <a:xfrm>
            <a:off x="514440" y="1554480"/>
            <a:ext cx="8993880" cy="4067640"/>
          </a:xfrm>
          <a:prstGeom prst="rect">
            <a:avLst/>
          </a:prstGeom>
          <a:ln>
            <a:noFill/>
          </a:ln>
        </p:spPr>
      </p:pic>
      <p:pic>
        <p:nvPicPr>
          <p:cNvPr id="219" name="Picture 218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1400" cy="14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1165</TotalTime>
  <Application>LibreOffice/6.0.4.2$Windows_X86_64 LibreOffice_project/9b0d9b32d5dcda91d2f1a96dc04c645c450872bf</Application>
  <Words>559</Words>
  <Paragraphs>116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2018-09-17T19:52:58Z</dcterms:created>
  <dc:creator/>
  <dc:description/>
  <dc:language>en-US</dc:language>
  <cp:lastModifiedBy/>
  <dcterms:modified xsi:type="dcterms:W3CDTF">2018-10-02T07:10:07Z</dcterms:modified>
  <cp:revision>49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